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y="5143500" cx="9144000"/>
  <p:notesSz cx="6858000" cy="9144000"/>
  <p:embeddedFontLst>
    <p:embeddedFont>
      <p:font typeface="Roboto"/>
      <p:regular r:id="rId40"/>
      <p:bold r:id="rId41"/>
      <p:italic r:id="rId42"/>
      <p:boldItalic r:id="rId43"/>
    </p:embeddedFont>
    <p:embeddedFont>
      <p:font typeface="Bebas Neue"/>
      <p:regular r:id="rId44"/>
    </p:embeddedFont>
    <p:embeddedFont>
      <p:font typeface="Della Respira"/>
      <p:regular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regular.fntdata"/><Relationship Id="rId20" Type="http://schemas.openxmlformats.org/officeDocument/2006/relationships/slide" Target="slides/slide16.xml"/><Relationship Id="rId42" Type="http://schemas.openxmlformats.org/officeDocument/2006/relationships/font" Target="fonts/Roboto-italic.fntdata"/><Relationship Id="rId41" Type="http://schemas.openxmlformats.org/officeDocument/2006/relationships/font" Target="fonts/Roboto-bold.fntdata"/><Relationship Id="rId22" Type="http://schemas.openxmlformats.org/officeDocument/2006/relationships/slide" Target="slides/slide18.xml"/><Relationship Id="rId44" Type="http://schemas.openxmlformats.org/officeDocument/2006/relationships/font" Target="fonts/BebasNeue-regular.fntdata"/><Relationship Id="rId21" Type="http://schemas.openxmlformats.org/officeDocument/2006/relationships/slide" Target="slides/slide17.xml"/><Relationship Id="rId43" Type="http://schemas.openxmlformats.org/officeDocument/2006/relationships/font" Target="fonts/Roboto-boldItalic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45" Type="http://schemas.openxmlformats.org/officeDocument/2006/relationships/font" Target="fonts/DellaRespira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7834a636a1_1_2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7834a636a1_1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800 MILES?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7834a636a1_1_27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7834a636a1_1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10 MILES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7834a636a1_1_2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7834a636a1_1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9 STATES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7834a636a1_1_2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7834a636a1_1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THE 1830S?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7834a636a1_1_29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7834a636a1_1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1830? 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7834a636a1_1_3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7834a636a1_1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1839? 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7834a636a1_1_3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7834a636a1_1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1838?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7834a636a1_1_3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7834a636a1_1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1832?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834a636a1_1_3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834a636a1_1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exposure, starvation, and disease? 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7834a636a1_1_3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7834a636a1_1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TRAGIC? 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7834a636a1_0_2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7834a636a1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7834a636a1_1_3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7834a636a1_1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25%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7834a636a1_1_33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7834a636a1_1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</a:t>
            </a: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Ancestral Lands, Cultural Artifacts, OR Traditional Homes and Settlements. 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7834a636a1_1_3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7834a636a1_1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ARE NEW TERRITORIES IN THE WEST? 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834a636a1_1_3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7834a636a1_1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 What is the desire for fertile lands in the southeastern United States?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7834a636a1_1_3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7834a636a1_1_3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GOLD 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7834a636a1_1_36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7834a636a1_1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the Indian Removal Act of 1830?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7834a636a1_1_3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7834a636a1_1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WHITE SETTLERS? 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7834a636a1_1_37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7834a636a1_1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Euro-American culture? 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7834a636a1_1_3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7834a636a1_1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TREATY? 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7834a636a1_1_3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7834a636a1_1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are walking on foot, river travel, horse-drawn wagons, and military escort?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834a636a1_0_2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834a636a1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ANDREW JACKSON?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7834a636a1_1_39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7834a636a1_1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What is the Northern Route, Southern Route, or Water Route?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7834a636a1_1_3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7834a636a1_1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WALKING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7834a636a1_1_40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7834a636a1_1_4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</a:t>
            </a:r>
            <a:r>
              <a:rPr lang="en"/>
              <a:t>TENNESSEE</a:t>
            </a:r>
            <a:r>
              <a:rPr lang="en"/>
              <a:t> AND MISSISSIPPI RIVERS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7834a636a1_1_8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7834a636a1_1_8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834a636a1_1_2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7834a636a1_1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ARE </a:t>
            </a:r>
            <a:r>
              <a:rPr lang="en"/>
              <a:t>Indigenous People of the U.S.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7834a636a1_1_23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7834a636a1_1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THE U.S. MILITARY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7834a636a1_1_24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7834a636a1_1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Who are the Choctaw, Creek, Chickasaw, or Seminole?</a:t>
            </a:r>
            <a:endParaRPr sz="12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7834a636a1_1_24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7834a636a1_1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100,000?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7834a636a1_1_2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7834a636a1_1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r>
              <a:rPr lang="en"/>
              <a:t>GEORGIA</a:t>
            </a:r>
            <a:r>
              <a:rPr lang="en"/>
              <a:t>?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7834a636a1_1_26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7834a636a1_1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r>
              <a:rPr lang="en"/>
              <a:t>OKLAHOMA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blurRad="0" dir="0" dist="0" endA="0" endPos="60000" fadeDir="5400012" kx="0" rotWithShape="0" algn="bl" stA="2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">
  <p:cSld name="TITLE_ONLY_1_1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Google Shape;196;p1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 (with category info)">
  <p:cSld name="TITLE_ONLY_1_1_1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Google Shape;203;p1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04" name="Google Shape;204;p1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b="0" sz="200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1" name="Google Shape;211;p13"/>
          <p:cNvSpPr txBox="1"/>
          <p:nvPr>
            <p:ph idx="1" type="body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12" name="Google Shape;212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blurRad="0" dir="0" dist="0" endA="0" endPos="47000" fadeDir="5400012" kx="0" rotWithShape="0" algn="bl" stA="3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103" name="Google Shape;103;p3"/>
          <p:cNvSpPr txBox="1"/>
          <p:nvPr>
            <p:ph idx="1" type="subTitle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419100" lvl="0" marL="457200" rtl="0" algn="ctr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indent="-419100" lvl="1" marL="9144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5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13" name="Google Shape;113;p5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" name="Google Shape;115;p5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➢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17" name="Google Shape;117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6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0" name="Google Shape;120;p6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6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5" name="Google Shape;125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7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2" name="Google Shape;132;p7"/>
          <p:cNvSpPr txBox="1"/>
          <p:nvPr>
            <p:ph idx="2" type="body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3" name="Google Shape;133;p7"/>
          <p:cNvSpPr txBox="1"/>
          <p:nvPr>
            <p:ph idx="3" type="body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8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0" name="Google Shape;140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Panel">
  <p:cSld name="TITLE_ONLY_2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/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Category">
  <p:cSld name="TITLE_ONLY_1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0" name="Google Shape;190;p10"/>
          <p:cNvSpPr txBox="1"/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1" name="Google Shape;191;p10"/>
          <p:cNvSpPr txBox="1"/>
          <p:nvPr>
            <p:ph idx="1" type="subTitle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rect b="b" l="l" r="r" t="t"/>
            <a:pathLst>
              <a:path extrusionOk="0" h="2641923" w="12192063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rotWithShape="0" algn="bl" dir="2700000" dist="38100">
              <a:schemeClr val="dk1">
                <a:alpha val="91000"/>
              </a:schemeClr>
            </a:outerShdw>
          </a:effectLst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7" name="Google Shape;97;p1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rotWithShape="0" algn="bl" dir="2700000" dist="28575">
              <a:schemeClr val="dk1">
                <a:alpha val="91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98" name="Google Shape;9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0.xml"/><Relationship Id="rId22" Type="http://schemas.openxmlformats.org/officeDocument/2006/relationships/slide" Target="/ppt/slides/slide22.xml"/><Relationship Id="rId21" Type="http://schemas.openxmlformats.org/officeDocument/2006/relationships/slide" Target="/ppt/slides/slide21.xml"/><Relationship Id="rId24" Type="http://schemas.openxmlformats.org/officeDocument/2006/relationships/slide" Target="/ppt/slides/slide24.xml"/><Relationship Id="rId23" Type="http://schemas.openxmlformats.org/officeDocument/2006/relationships/slide" Target="/ppt/slides/slide23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9" Type="http://schemas.openxmlformats.org/officeDocument/2006/relationships/slide" Target="/ppt/slides/slide9.xml"/><Relationship Id="rId26" Type="http://schemas.openxmlformats.org/officeDocument/2006/relationships/slide" Target="/ppt/slides/slide26.xml"/><Relationship Id="rId25" Type="http://schemas.openxmlformats.org/officeDocument/2006/relationships/slide" Target="/ppt/slides/slide25.xml"/><Relationship Id="rId28" Type="http://schemas.openxmlformats.org/officeDocument/2006/relationships/slide" Target="/ppt/slides/slide28.xml"/><Relationship Id="rId27" Type="http://schemas.openxmlformats.org/officeDocument/2006/relationships/slide" Target="/ppt/slides/slide27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29" Type="http://schemas.openxmlformats.org/officeDocument/2006/relationships/slide" Target="/ppt/slides/slide29.xml"/><Relationship Id="rId7" Type="http://schemas.openxmlformats.org/officeDocument/2006/relationships/slide" Target="/ppt/slides/slide7.xml"/><Relationship Id="rId8" Type="http://schemas.openxmlformats.org/officeDocument/2006/relationships/slide" Target="/ppt/slides/slide8.xml"/><Relationship Id="rId31" Type="http://schemas.openxmlformats.org/officeDocument/2006/relationships/slide" Target="/ppt/slides/slide31.xml"/><Relationship Id="rId30" Type="http://schemas.openxmlformats.org/officeDocument/2006/relationships/slide" Target="/ppt/slides/slide30.xml"/><Relationship Id="rId11" Type="http://schemas.openxmlformats.org/officeDocument/2006/relationships/slide" Target="/ppt/slides/slide11.xml"/><Relationship Id="rId10" Type="http://schemas.openxmlformats.org/officeDocument/2006/relationships/slide" Target="/ppt/slides/slide10.xml"/><Relationship Id="rId32" Type="http://schemas.openxmlformats.org/officeDocument/2006/relationships/slide" Target="/ppt/slides/slide32.xml"/><Relationship Id="rId13" Type="http://schemas.openxmlformats.org/officeDocument/2006/relationships/slide" Target="/ppt/slides/slide13.xml"/><Relationship Id="rId12" Type="http://schemas.openxmlformats.org/officeDocument/2006/relationships/slide" Target="/ppt/slides/slide12.xml"/><Relationship Id="rId15" Type="http://schemas.openxmlformats.org/officeDocument/2006/relationships/slide" Target="/ppt/slides/slide15.xml"/><Relationship Id="rId14" Type="http://schemas.openxmlformats.org/officeDocument/2006/relationships/slide" Target="/ppt/slides/slide14.xml"/><Relationship Id="rId17" Type="http://schemas.openxmlformats.org/officeDocument/2006/relationships/slide" Target="/ppt/slides/slide17.xml"/><Relationship Id="rId16" Type="http://schemas.openxmlformats.org/officeDocument/2006/relationships/slide" Target="/ppt/slides/slide16.xml"/><Relationship Id="rId19" Type="http://schemas.openxmlformats.org/officeDocument/2006/relationships/slide" Target="/ppt/slides/slide19.xml"/><Relationship Id="rId18" Type="http://schemas.openxmlformats.org/officeDocument/2006/relationships/slide" Target="/ppt/slides/slide18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slidescarnival.com/?utm_source=template" TargetMode="Externa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www.fontsquirrel.com/fonts/bebas-neue" TargetMode="External"/><Relationship Id="rId4" Type="http://schemas.openxmlformats.org/officeDocument/2006/relationships/hyperlink" Target="https://www.1001fonts.com/della-respira-font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15"/>
          <p:cNvGrpSpPr/>
          <p:nvPr/>
        </p:nvGrpSpPr>
        <p:grpSpPr>
          <a:xfrm>
            <a:off x="1685054" y="1701955"/>
            <a:ext cx="5633635" cy="1588540"/>
            <a:chOff x="1685054" y="1701955"/>
            <a:chExt cx="5633635" cy="1588540"/>
          </a:xfrm>
        </p:grpSpPr>
        <p:sp>
          <p:nvSpPr>
            <p:cNvPr id="220" name="Google Shape;220;p15"/>
            <p:cNvSpPr/>
            <p:nvPr/>
          </p:nvSpPr>
          <p:spPr>
            <a:xfrm>
              <a:off x="1685054" y="1701955"/>
              <a:ext cx="5633635" cy="1588540"/>
            </a:xfrm>
            <a:custGeom>
              <a:rect b="b" l="l" r="r" t="t"/>
              <a:pathLst>
                <a:path extrusionOk="0" h="3241918" w="11497214">
                  <a:moveTo>
                    <a:pt x="787024" y="2781311"/>
                  </a:moveTo>
                  <a:cubicBezTo>
                    <a:pt x="786661" y="2828882"/>
                    <a:pt x="747700" y="2867155"/>
                    <a:pt x="700002" y="2866794"/>
                  </a:cubicBezTo>
                  <a:cubicBezTo>
                    <a:pt x="699776" y="2866794"/>
                    <a:pt x="699550" y="2866785"/>
                    <a:pt x="699323" y="2866785"/>
                  </a:cubicBezTo>
                  <a:lnTo>
                    <a:pt x="503353" y="2866785"/>
                  </a:lnTo>
                  <a:cubicBezTo>
                    <a:pt x="455659" y="2867516"/>
                    <a:pt x="416397" y="2829556"/>
                    <a:pt x="415659" y="2781986"/>
                  </a:cubicBezTo>
                  <a:cubicBezTo>
                    <a:pt x="415656" y="2781767"/>
                    <a:pt x="415654" y="2781539"/>
                    <a:pt x="415652" y="2781311"/>
                  </a:cubicBezTo>
                  <a:lnTo>
                    <a:pt x="415652" y="1920782"/>
                  </a:lnTo>
                  <a:lnTo>
                    <a:pt x="0" y="1920782"/>
                  </a:lnTo>
                  <a:lnTo>
                    <a:pt x="0" y="3005822"/>
                  </a:lnTo>
                  <a:cubicBezTo>
                    <a:pt x="-158" y="3135115"/>
                    <a:pt x="104803" y="3240048"/>
                    <a:pt x="234440" y="3240210"/>
                  </a:cubicBezTo>
                  <a:cubicBezTo>
                    <a:pt x="234789" y="3240210"/>
                    <a:pt x="235139" y="3240210"/>
                    <a:pt x="235488" y="3240210"/>
                  </a:cubicBezTo>
                  <a:lnTo>
                    <a:pt x="983090" y="3240210"/>
                  </a:lnTo>
                  <a:cubicBezTo>
                    <a:pt x="1112727" y="3240789"/>
                    <a:pt x="1218283" y="3136445"/>
                    <a:pt x="1218864" y="3007152"/>
                  </a:cubicBezTo>
                  <a:cubicBezTo>
                    <a:pt x="1218864" y="3006715"/>
                    <a:pt x="1218864" y="3006268"/>
                    <a:pt x="1218864" y="3005822"/>
                  </a:cubicBezTo>
                  <a:lnTo>
                    <a:pt x="1218864" y="0"/>
                  </a:lnTo>
                  <a:lnTo>
                    <a:pt x="787024" y="0"/>
                  </a:lnTo>
                  <a:close/>
                  <a:moveTo>
                    <a:pt x="1842198" y="0"/>
                  </a:moveTo>
                  <a:cubicBezTo>
                    <a:pt x="1604139" y="0"/>
                    <a:pt x="1413120" y="110926"/>
                    <a:pt x="1413120" y="248728"/>
                  </a:cubicBezTo>
                  <a:lnTo>
                    <a:pt x="1413120" y="2969733"/>
                  </a:lnTo>
                  <a:cubicBezTo>
                    <a:pt x="1413120" y="3107535"/>
                    <a:pt x="1521199" y="3240210"/>
                    <a:pt x="1758972" y="3240210"/>
                  </a:cubicBezTo>
                  <a:lnTo>
                    <a:pt x="2567041" y="3240210"/>
                  </a:lnTo>
                  <a:lnTo>
                    <a:pt x="2567041" y="2866500"/>
                  </a:lnTo>
                  <a:lnTo>
                    <a:pt x="1954657" y="2866500"/>
                  </a:lnTo>
                  <a:cubicBezTo>
                    <a:pt x="1893285" y="2866500"/>
                    <a:pt x="1843531" y="2816878"/>
                    <a:pt x="1843531" y="2755669"/>
                  </a:cubicBezTo>
                  <a:cubicBezTo>
                    <a:pt x="1843531" y="2755546"/>
                    <a:pt x="1843531" y="2755413"/>
                    <a:pt x="1843531" y="2755289"/>
                  </a:cubicBezTo>
                  <a:lnTo>
                    <a:pt x="1843531" y="2409216"/>
                  </a:lnTo>
                  <a:cubicBezTo>
                    <a:pt x="1843474" y="2348008"/>
                    <a:pt x="1893190" y="2298347"/>
                    <a:pt x="1954562" y="2298290"/>
                  </a:cubicBezTo>
                  <a:cubicBezTo>
                    <a:pt x="1954590" y="2298290"/>
                    <a:pt x="1954628" y="2298290"/>
                    <a:pt x="1954657" y="2298290"/>
                  </a:cubicBezTo>
                  <a:lnTo>
                    <a:pt x="2567041" y="2298290"/>
                  </a:lnTo>
                  <a:lnTo>
                    <a:pt x="2567041" y="1928475"/>
                  </a:lnTo>
                  <a:lnTo>
                    <a:pt x="1961608" y="1928475"/>
                  </a:lnTo>
                  <a:cubicBezTo>
                    <a:pt x="1896294" y="1928370"/>
                    <a:pt x="1843426" y="1875471"/>
                    <a:pt x="1843531" y="1810331"/>
                  </a:cubicBezTo>
                  <a:cubicBezTo>
                    <a:pt x="1843531" y="1810265"/>
                    <a:pt x="1843531" y="1810208"/>
                    <a:pt x="1843531" y="1810141"/>
                  </a:cubicBezTo>
                  <a:lnTo>
                    <a:pt x="1843531" y="1441655"/>
                  </a:lnTo>
                  <a:cubicBezTo>
                    <a:pt x="1843322" y="1376514"/>
                    <a:pt x="1896104" y="1323530"/>
                    <a:pt x="1961418" y="1323321"/>
                  </a:cubicBezTo>
                  <a:cubicBezTo>
                    <a:pt x="1961485" y="1323321"/>
                    <a:pt x="1961542" y="1323321"/>
                    <a:pt x="1961608" y="1323321"/>
                  </a:cubicBezTo>
                  <a:lnTo>
                    <a:pt x="2566850" y="1323321"/>
                  </a:lnTo>
                  <a:lnTo>
                    <a:pt x="2566850" y="0"/>
                  </a:lnTo>
                  <a:close/>
                  <a:moveTo>
                    <a:pt x="10513457" y="1364824"/>
                  </a:moveTo>
                  <a:lnTo>
                    <a:pt x="10513457" y="1905397"/>
                  </a:lnTo>
                  <a:lnTo>
                    <a:pt x="10214836" y="1905397"/>
                  </a:lnTo>
                  <a:cubicBezTo>
                    <a:pt x="10172367" y="1905397"/>
                    <a:pt x="10138657" y="1865034"/>
                    <a:pt x="10138657" y="1814890"/>
                  </a:cubicBezTo>
                  <a:lnTo>
                    <a:pt x="10138657" y="0"/>
                  </a:lnTo>
                  <a:lnTo>
                    <a:pt x="9727005" y="0"/>
                  </a:lnTo>
                  <a:lnTo>
                    <a:pt x="9727005" y="1923821"/>
                  </a:lnTo>
                  <a:cubicBezTo>
                    <a:pt x="9727005" y="2115377"/>
                    <a:pt x="9878411" y="2269704"/>
                    <a:pt x="10066478" y="2269704"/>
                  </a:cubicBezTo>
                  <a:lnTo>
                    <a:pt x="10514029" y="2269704"/>
                  </a:lnTo>
                  <a:lnTo>
                    <a:pt x="10514029" y="2793658"/>
                  </a:lnTo>
                  <a:cubicBezTo>
                    <a:pt x="10514029" y="2825568"/>
                    <a:pt x="10480701" y="2850640"/>
                    <a:pt x="10439184" y="2850640"/>
                  </a:cubicBezTo>
                  <a:lnTo>
                    <a:pt x="10081523" y="2850640"/>
                  </a:lnTo>
                  <a:lnTo>
                    <a:pt x="10081523" y="3240020"/>
                  </a:lnTo>
                  <a:lnTo>
                    <a:pt x="10572877" y="3240020"/>
                  </a:lnTo>
                  <a:cubicBezTo>
                    <a:pt x="10758469" y="3240020"/>
                    <a:pt x="10907874" y="3132323"/>
                    <a:pt x="10907874" y="2998509"/>
                  </a:cubicBezTo>
                  <a:lnTo>
                    <a:pt x="10907874" y="0"/>
                  </a:lnTo>
                  <a:lnTo>
                    <a:pt x="10514029" y="0"/>
                  </a:lnTo>
                  <a:close/>
                  <a:moveTo>
                    <a:pt x="11112605" y="0"/>
                  </a:moveTo>
                  <a:lnTo>
                    <a:pt x="11112605" y="2269799"/>
                  </a:lnTo>
                  <a:lnTo>
                    <a:pt x="11497214" y="2269799"/>
                  </a:lnTo>
                  <a:lnTo>
                    <a:pt x="11497214" y="0"/>
                  </a:lnTo>
                  <a:close/>
                  <a:moveTo>
                    <a:pt x="8024406" y="2116801"/>
                  </a:moveTo>
                  <a:cubicBezTo>
                    <a:pt x="8100585" y="2040825"/>
                    <a:pt x="8146768" y="2012999"/>
                    <a:pt x="8146768" y="1924106"/>
                  </a:cubicBezTo>
                  <a:lnTo>
                    <a:pt x="8146768" y="292035"/>
                  </a:lnTo>
                  <a:cubicBezTo>
                    <a:pt x="8146768" y="130205"/>
                    <a:pt x="7989268" y="0"/>
                    <a:pt x="7793584" y="0"/>
                  </a:cubicBezTo>
                  <a:lnTo>
                    <a:pt x="6958281" y="0"/>
                  </a:lnTo>
                  <a:lnTo>
                    <a:pt x="6958281" y="3240210"/>
                  </a:lnTo>
                  <a:lnTo>
                    <a:pt x="7355079" y="3240210"/>
                  </a:lnTo>
                  <a:lnTo>
                    <a:pt x="7355079" y="2291168"/>
                  </a:lnTo>
                  <a:lnTo>
                    <a:pt x="7583044" y="2291168"/>
                  </a:lnTo>
                  <a:cubicBezTo>
                    <a:pt x="7682553" y="2298765"/>
                    <a:pt x="7766540" y="2376641"/>
                    <a:pt x="7773492" y="2472182"/>
                  </a:cubicBezTo>
                  <a:lnTo>
                    <a:pt x="7831959" y="3240115"/>
                  </a:lnTo>
                  <a:lnTo>
                    <a:pt x="8271512" y="3240115"/>
                  </a:lnTo>
                  <a:lnTo>
                    <a:pt x="8179811" y="2438372"/>
                  </a:lnTo>
                  <a:cubicBezTo>
                    <a:pt x="8160671" y="2269799"/>
                    <a:pt x="8105251" y="2197432"/>
                    <a:pt x="8024406" y="2116801"/>
                  </a:cubicBezTo>
                  <a:close/>
                  <a:moveTo>
                    <a:pt x="7724547" y="1782220"/>
                  </a:moveTo>
                  <a:cubicBezTo>
                    <a:pt x="7724547" y="1854777"/>
                    <a:pt x="7675602" y="1913184"/>
                    <a:pt x="7614753" y="1913184"/>
                  </a:cubicBezTo>
                  <a:lnTo>
                    <a:pt x="7355079" y="1913184"/>
                  </a:lnTo>
                  <a:lnTo>
                    <a:pt x="7355079" y="1308031"/>
                  </a:lnTo>
                  <a:lnTo>
                    <a:pt x="7614753" y="1308031"/>
                  </a:lnTo>
                  <a:cubicBezTo>
                    <a:pt x="7675602" y="1308031"/>
                    <a:pt x="7724547" y="1366438"/>
                    <a:pt x="7724547" y="1438996"/>
                  </a:cubicBezTo>
                  <a:close/>
                  <a:moveTo>
                    <a:pt x="6238486" y="0"/>
                  </a:moveTo>
                  <a:lnTo>
                    <a:pt x="5932437" y="0"/>
                  </a:lnTo>
                  <a:cubicBezTo>
                    <a:pt x="5794458" y="0"/>
                    <a:pt x="5675333" y="94306"/>
                    <a:pt x="5664477" y="211595"/>
                  </a:cubicBezTo>
                  <a:lnTo>
                    <a:pt x="5396327" y="3240210"/>
                  </a:lnTo>
                  <a:lnTo>
                    <a:pt x="5813883" y="3240210"/>
                  </a:lnTo>
                  <a:lnTo>
                    <a:pt x="5901394" y="2295631"/>
                  </a:lnTo>
                  <a:lnTo>
                    <a:pt x="6277051" y="2295631"/>
                  </a:lnTo>
                  <a:lnTo>
                    <a:pt x="6364562" y="3240210"/>
                  </a:lnTo>
                  <a:lnTo>
                    <a:pt x="6823826" y="3240210"/>
                  </a:lnTo>
                  <a:lnTo>
                    <a:pt x="6509587" y="211595"/>
                  </a:lnTo>
                  <a:cubicBezTo>
                    <a:pt x="6497684" y="94306"/>
                    <a:pt x="6376655" y="0"/>
                    <a:pt x="6238486" y="0"/>
                  </a:cubicBezTo>
                  <a:close/>
                  <a:moveTo>
                    <a:pt x="5936246" y="1919452"/>
                  </a:moveTo>
                  <a:lnTo>
                    <a:pt x="5986904" y="1372516"/>
                  </a:lnTo>
                  <a:cubicBezTo>
                    <a:pt x="5989666" y="1342411"/>
                    <a:pt x="6027660" y="1318193"/>
                    <a:pt x="6072034" y="1318193"/>
                  </a:cubicBezTo>
                  <a:lnTo>
                    <a:pt x="6106411" y="1318193"/>
                  </a:lnTo>
                  <a:cubicBezTo>
                    <a:pt x="6150784" y="1318193"/>
                    <a:pt x="6188779" y="1342411"/>
                    <a:pt x="6191541" y="1372516"/>
                  </a:cubicBezTo>
                  <a:lnTo>
                    <a:pt x="6242200" y="1919452"/>
                  </a:lnTo>
                  <a:close/>
                  <a:moveTo>
                    <a:pt x="3729913" y="0"/>
                  </a:moveTo>
                  <a:lnTo>
                    <a:pt x="3013545" y="0"/>
                  </a:lnTo>
                  <a:cubicBezTo>
                    <a:pt x="2888421" y="0"/>
                    <a:pt x="2787769" y="104468"/>
                    <a:pt x="2787769" y="234388"/>
                  </a:cubicBezTo>
                  <a:lnTo>
                    <a:pt x="2787769" y="3005822"/>
                  </a:lnTo>
                  <a:cubicBezTo>
                    <a:pt x="2787769" y="3135647"/>
                    <a:pt x="2888421" y="3240210"/>
                    <a:pt x="3013545" y="3240210"/>
                  </a:cubicBezTo>
                  <a:lnTo>
                    <a:pt x="3729913" y="3240210"/>
                  </a:lnTo>
                  <a:cubicBezTo>
                    <a:pt x="3855036" y="3240210"/>
                    <a:pt x="3955688" y="3135742"/>
                    <a:pt x="3955688" y="3005822"/>
                  </a:cubicBezTo>
                  <a:lnTo>
                    <a:pt x="3955688" y="234388"/>
                  </a:lnTo>
                  <a:cubicBezTo>
                    <a:pt x="3955688" y="104468"/>
                    <a:pt x="3855036" y="0"/>
                    <a:pt x="3729913" y="0"/>
                  </a:cubicBezTo>
                  <a:close/>
                  <a:moveTo>
                    <a:pt x="3524134" y="2754909"/>
                  </a:moveTo>
                  <a:cubicBezTo>
                    <a:pt x="3524134" y="2816735"/>
                    <a:pt x="3468142" y="2866500"/>
                    <a:pt x="3398629" y="2866500"/>
                  </a:cubicBezTo>
                  <a:lnTo>
                    <a:pt x="3344828" y="2866500"/>
                  </a:lnTo>
                  <a:cubicBezTo>
                    <a:pt x="3275314" y="2866500"/>
                    <a:pt x="3219323" y="2816735"/>
                    <a:pt x="3219323" y="2754909"/>
                  </a:cubicBezTo>
                  <a:lnTo>
                    <a:pt x="3219323" y="1434817"/>
                  </a:lnTo>
                  <a:cubicBezTo>
                    <a:pt x="3219323" y="1372896"/>
                    <a:pt x="3275314" y="1323132"/>
                    <a:pt x="3344828" y="1323132"/>
                  </a:cubicBezTo>
                  <a:lnTo>
                    <a:pt x="3398629" y="1323132"/>
                  </a:lnTo>
                  <a:cubicBezTo>
                    <a:pt x="3468142" y="1323132"/>
                    <a:pt x="3524134" y="1372896"/>
                    <a:pt x="3524134" y="1434817"/>
                  </a:cubicBezTo>
                  <a:close/>
                  <a:moveTo>
                    <a:pt x="4961155" y="0"/>
                  </a:moveTo>
                  <a:lnTo>
                    <a:pt x="4170798" y="0"/>
                  </a:lnTo>
                  <a:lnTo>
                    <a:pt x="4170798" y="3240210"/>
                  </a:lnTo>
                  <a:lnTo>
                    <a:pt x="4588545" y="3240210"/>
                  </a:lnTo>
                  <a:lnTo>
                    <a:pt x="4588545" y="2306458"/>
                  </a:lnTo>
                  <a:lnTo>
                    <a:pt x="5049237" y="2306458"/>
                  </a:lnTo>
                  <a:cubicBezTo>
                    <a:pt x="5209594" y="2306458"/>
                    <a:pt x="5338717" y="2206834"/>
                    <a:pt x="5338717" y="2082992"/>
                  </a:cubicBezTo>
                  <a:lnTo>
                    <a:pt x="5338717" y="292035"/>
                  </a:lnTo>
                  <a:cubicBezTo>
                    <a:pt x="5339288" y="130205"/>
                    <a:pt x="5170647" y="0"/>
                    <a:pt x="4961155" y="0"/>
                  </a:cubicBezTo>
                  <a:close/>
                  <a:moveTo>
                    <a:pt x="4923065" y="1816504"/>
                  </a:moveTo>
                  <a:cubicBezTo>
                    <a:pt x="4923065" y="1878520"/>
                    <a:pt x="4883833" y="1928475"/>
                    <a:pt x="4835174" y="1928475"/>
                  </a:cubicBezTo>
                  <a:lnTo>
                    <a:pt x="4589116" y="1928475"/>
                  </a:lnTo>
                  <a:lnTo>
                    <a:pt x="4589116" y="1329590"/>
                  </a:lnTo>
                  <a:lnTo>
                    <a:pt x="4835841" y="1329590"/>
                  </a:lnTo>
                  <a:cubicBezTo>
                    <a:pt x="4884500" y="1329590"/>
                    <a:pt x="4923732" y="1379544"/>
                    <a:pt x="4923732" y="1441560"/>
                  </a:cubicBezTo>
                  <a:close/>
                  <a:moveTo>
                    <a:pt x="8421107" y="1304517"/>
                  </a:moveTo>
                  <a:lnTo>
                    <a:pt x="8619554" y="1304517"/>
                  </a:lnTo>
                  <a:cubicBezTo>
                    <a:pt x="8720319" y="1304517"/>
                    <a:pt x="8802002" y="1385983"/>
                    <a:pt x="8802002" y="1486481"/>
                  </a:cubicBezTo>
                  <a:lnTo>
                    <a:pt x="8802002" y="3241919"/>
                  </a:lnTo>
                  <a:lnTo>
                    <a:pt x="9201942" y="3241919"/>
                  </a:lnTo>
                  <a:lnTo>
                    <a:pt x="9201942" y="1486481"/>
                  </a:lnTo>
                  <a:cubicBezTo>
                    <a:pt x="9201942" y="1385983"/>
                    <a:pt x="9283625" y="1304517"/>
                    <a:pt x="9384391" y="1304517"/>
                  </a:cubicBezTo>
                  <a:lnTo>
                    <a:pt x="9573314" y="1304517"/>
                  </a:lnTo>
                  <a:lnTo>
                    <a:pt x="9573314" y="3419"/>
                  </a:lnTo>
                  <a:lnTo>
                    <a:pt x="8421107" y="3419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  <a:reflection blurRad="0" dir="0" dist="0" endA="0" endPos="60000" fadeDir="5400012" kx="0" rotWithShape="0" algn="bl" stA="25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7125107" y="2898232"/>
              <a:ext cx="191700" cy="1917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2" name="Google Shape;222;p15"/>
          <p:cNvSpPr txBox="1"/>
          <p:nvPr>
            <p:ph type="ctrTitle"/>
          </p:nvPr>
        </p:nvSpPr>
        <p:spPr>
          <a:xfrm>
            <a:off x="685800" y="3456400"/>
            <a:ext cx="7772400" cy="60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trail of tears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START TO FINISH THE TRAIL OF TEARS WAS THIS MANY MILES LONG</a:t>
            </a:r>
            <a:endParaRPr/>
          </a:p>
        </p:txBody>
      </p:sp>
      <p:sp>
        <p:nvSpPr>
          <p:cNvPr id="311" name="Google Shape;311;p2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SINCE THE CHEROKEE-MANAGED MIGRATIONS WERE PRIMARILY LAND CROSSINGS THEY AVERAGE HOW MANY MILES A DAY</a:t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THE TRAIL OF TEARS COVERS THIS MANY STATES</a:t>
            </a:r>
            <a:endParaRPr/>
          </a:p>
        </p:txBody>
      </p:sp>
      <p:sp>
        <p:nvSpPr>
          <p:cNvPr id="323" name="Google Shape;323;p2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WHICH DECADE DID THE MAJORITY OF THE FORCED RELOCATION S ALONG THE TRAIL OF TEARS TAKE PLACE?</a:t>
            </a:r>
            <a:endParaRPr/>
          </a:p>
        </p:txBody>
      </p:sp>
      <p:sp>
        <p:nvSpPr>
          <p:cNvPr id="329" name="Google Shape;329;p2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THE INDIAN REMOVAL ACT, WHICH PAVED THE WAY FOR THE TRAIL OF TEARS, WAS SIGNED INTO LAW IN THIS YEAR. </a:t>
            </a:r>
            <a:endParaRPr sz="3100"/>
          </a:p>
        </p:txBody>
      </p:sp>
      <p:sp>
        <p:nvSpPr>
          <p:cNvPr id="335" name="Google Shape;335;p2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THE MAJORITY OF FORCED REMOVALS WERE COMPLETED BY THIS YEAR, MARKING THE END OF THE TRAIL OF TEARS ERA. </a:t>
            </a:r>
            <a:endParaRPr sz="3100"/>
          </a:p>
        </p:txBody>
      </p:sp>
      <p:sp>
        <p:nvSpPr>
          <p:cNvPr id="341" name="Google Shape;341;p2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THE FORCED REMOVAL OF THE TRIBES BEGAN TO EARNEST WITH THE ENFORCEMENT OF REMOVAL TREATIES IN THIS SPECIFIC YEAR. </a:t>
            </a:r>
            <a:endParaRPr sz="3100"/>
          </a:p>
        </p:txBody>
      </p:sp>
      <p:sp>
        <p:nvSpPr>
          <p:cNvPr id="347" name="Google Shape;347;p3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THE CHEROKEE NATION RESISTED REMOVAL, LEADING TO THE SUPREME COURT CASE WORCESTER V. GEORGIA IN THIS YEAR. </a:t>
            </a:r>
            <a:endParaRPr sz="3100"/>
          </a:p>
        </p:txBody>
      </p:sp>
      <p:sp>
        <p:nvSpPr>
          <p:cNvPr id="353" name="Google Shape;353;p3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NATIVE AMERICANS FACED MANY DIFFICULTIES ON THEIR JOURNEY. WHAT IS ONE THING THAT THEY FOUGHT? </a:t>
            </a:r>
            <a:endParaRPr sz="3100"/>
          </a:p>
        </p:txBody>
      </p:sp>
      <p:sp>
        <p:nvSpPr>
          <p:cNvPr id="359" name="Google Shape;359;p3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TRAIL OF TEARS REPRESENTS WHAT TYPE OF CHAPTER IN U.S HISTORY? </a:t>
            </a:r>
            <a:endParaRPr/>
          </a:p>
        </p:txBody>
      </p:sp>
      <p:sp>
        <p:nvSpPr>
          <p:cNvPr id="365" name="Google Shape;365;p3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6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Panel</a:t>
            </a:r>
            <a:endParaRPr/>
          </a:p>
        </p:txBody>
      </p:sp>
      <p:sp>
        <p:nvSpPr>
          <p:cNvPr id="228" name="Google Shape;228;p16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People of the trail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29" name="Google Shape;229;p16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Location of the Trail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0" name="Google Shape;230;p16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IMPORTANT DATES OF THE TRAIL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1" name="Google Shape;231;p16"/>
          <p:cNvSpPr txBox="1"/>
          <p:nvPr/>
        </p:nvSpPr>
        <p:spPr>
          <a:xfrm>
            <a:off x="4607963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Trail of tearS events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2" name="Google Shape;232;p16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Trail of tearS causes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3" name="Google Shape;233;p16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Execution of the Trail of TearS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4" name="Google Shape;234;p16">
            <a:hlinkClick action="ppaction://hlinksldjump" r:id="rId3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5" name="Google Shape;235;p16">
            <a:hlinkClick action="ppaction://hlinksldjump" r:id="rId4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6" name="Google Shape;236;p16">
            <a:hlinkClick action="ppaction://hlinksldjump" r:id="rId5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7" name="Google Shape;237;p16">
            <a:hlinkClick action="ppaction://hlinksldjump" r:id="rId6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6">
            <a:hlinkClick action="ppaction://hlinksldjump" r:id="rId7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6">
            <a:hlinkClick action="ppaction://hlinksldjump" r:id="rId8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0" name="Google Shape;240;p16">
            <a:hlinkClick action="ppaction://hlinksldjump" r:id="rId9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6">
            <a:hlinkClick action="ppaction://hlinksldjump" r:id="rId10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6">
            <a:hlinkClick action="ppaction://hlinksldjump" r:id="rId11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6">
            <a:hlinkClick action="ppaction://hlinksldjump" r:id="rId12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6">
            <a:hlinkClick action="ppaction://hlinksldjump" r:id="rId13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6">
            <a:hlinkClick action="ppaction://hlinksldjump" r:id="rId14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6">
            <a:hlinkClick action="ppaction://hlinksldjump" r:id="rId15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6">
            <a:hlinkClick action="ppaction://hlinksldjump" r:id="rId16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6">
            <a:hlinkClick action="ppaction://hlinksldjump" r:id="rId17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6">
            <a:hlinkClick action="ppaction://hlinksldjump" r:id="rId18"/>
          </p:cNvPr>
          <p:cNvSpPr txBox="1"/>
          <p:nvPr/>
        </p:nvSpPr>
        <p:spPr>
          <a:xfrm>
            <a:off x="4607975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</a:t>
            </a: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0</a:t>
            </a: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6">
            <a:hlinkClick action="ppaction://hlinksldjump" r:id="rId19"/>
          </p:cNvPr>
          <p:cNvSpPr txBox="1"/>
          <p:nvPr/>
        </p:nvSpPr>
        <p:spPr>
          <a:xfrm>
            <a:off x="4607975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6">
            <a:hlinkClick action="ppaction://hlinksldjump" r:id="rId20"/>
          </p:cNvPr>
          <p:cNvSpPr txBox="1"/>
          <p:nvPr/>
        </p:nvSpPr>
        <p:spPr>
          <a:xfrm>
            <a:off x="4607975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6">
            <a:hlinkClick action="ppaction://hlinksldjump" r:id="rId21"/>
          </p:cNvPr>
          <p:cNvSpPr txBox="1"/>
          <p:nvPr/>
        </p:nvSpPr>
        <p:spPr>
          <a:xfrm>
            <a:off x="4607975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6">
            <a:hlinkClick action="ppaction://hlinksldjump" r:id="rId22"/>
          </p:cNvPr>
          <p:cNvSpPr txBox="1"/>
          <p:nvPr/>
        </p:nvSpPr>
        <p:spPr>
          <a:xfrm>
            <a:off x="4607975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6">
            <a:hlinkClick action="ppaction://hlinksldjump" r:id="rId23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6">
            <a:hlinkClick action="ppaction://hlinksldjump" r:id="rId24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6">
            <a:hlinkClick action="ppaction://hlinksldjump" r:id="rId25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6">
            <a:hlinkClick action="ppaction://hlinksldjump" r:id="rId26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8" name="Google Shape;258;p16">
            <a:hlinkClick action="ppaction://hlinksldjump" r:id="rId27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9" name="Google Shape;259;p16">
            <a:hlinkClick action="ppaction://hlinksldjump" r:id="rId28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0" name="Google Shape;260;p16">
            <a:hlinkClick action="ppaction://hlinksldjump" r:id="rId29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1" name="Google Shape;261;p16">
            <a:hlinkClick action="ppaction://hlinksldjump" r:id="rId30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2" name="Google Shape;262;p16">
            <a:hlinkClick action="ppaction://hlinksldjump" r:id="rId31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6">
            <a:hlinkClick action="ppaction://hlinksldjump" r:id="rId32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APPROXIMATELY WHAT PERCENTAGE OF CHEROKEE NATION IS ESTIMATED TO HAVE PERISHED DURING THE TRAIL OF TEARS? </a:t>
            </a:r>
            <a:endParaRPr sz="3000"/>
          </a:p>
        </p:txBody>
      </p:sp>
      <p:sp>
        <p:nvSpPr>
          <p:cNvPr id="371" name="Google Shape;371;p3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NATIVE AMERICANS WERE FORCED TO LEAVE BOTH TANGIBLE AND INTANGIBLE ELEMENTS. WHAT IS ONE THING THEY HAD TO LEAVE BEHIND? </a:t>
            </a:r>
            <a:endParaRPr sz="2900"/>
          </a:p>
        </p:txBody>
      </p:sp>
      <p:sp>
        <p:nvSpPr>
          <p:cNvPr id="377" name="Google Shape;377;p3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THE U.S </a:t>
            </a:r>
            <a:r>
              <a:rPr lang="en" sz="2900"/>
              <a:t>GOVERNMENT MADE PROMISES TO NATIVE TRIBES IN ORDER TO GET THEM TO GIVE UP THEIR LAND. WHAT WERE THEY PROMISED?</a:t>
            </a:r>
            <a:r>
              <a:rPr lang="en"/>
              <a:t> </a:t>
            </a:r>
            <a:r>
              <a:rPr lang="en"/>
              <a:t> </a:t>
            </a:r>
            <a:endParaRPr/>
          </a:p>
        </p:txBody>
      </p:sp>
      <p:sp>
        <p:nvSpPr>
          <p:cNvPr id="383" name="Google Shape;383;p3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WHAT PRIMARY MOTIVATION DROVE THE U.S. GOVERNMENT TO FORCIBLY RELOCATE NATIVE AMERICAN TRIBES DURING THE TRAIL OF TEARS? </a:t>
            </a:r>
            <a:endParaRPr sz="3100"/>
          </a:p>
        </p:txBody>
      </p:sp>
      <p:sp>
        <p:nvSpPr>
          <p:cNvPr id="389" name="Google Shape;389;p3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THE DISCOVERY OF THIS ITEM IN THE SOUTHEASTERN U.S. STATES FURTHER INTENSIFIED THE PRESSURE ON THE NATIVE AMERICAN TRIBES AND CONTRIBUTED TO THE PUSH FOR THEIR REMOVAL.</a:t>
            </a:r>
            <a:endParaRPr/>
          </a:p>
        </p:txBody>
      </p:sp>
      <p:sp>
        <p:nvSpPr>
          <p:cNvPr id="395" name="Google Shape;395;p3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THE TRAIL OF TEARS WAS A RESULT OF THE IMPLEMENTATION OF WHICH CONTROVERSIAL U.S. LEGISLATION?</a:t>
            </a:r>
            <a:endParaRPr/>
          </a:p>
        </p:txBody>
      </p:sp>
      <p:sp>
        <p:nvSpPr>
          <p:cNvPr id="401" name="Google Shape;401;p3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PRESIDENT JACKSON BELIEVED THAT RELOCATING NATIVE AMERICANS TRIBES WOULD OPEN UP MORE TERRITORY FOR WHO? </a:t>
            </a:r>
            <a:endParaRPr sz="3100"/>
          </a:p>
        </p:txBody>
      </p:sp>
      <p:sp>
        <p:nvSpPr>
          <p:cNvPr id="407" name="Google Shape;407;p4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U.S. </a:t>
            </a:r>
            <a:r>
              <a:rPr lang="en"/>
              <a:t>GOVERNMENT</a:t>
            </a:r>
            <a:r>
              <a:rPr lang="en"/>
              <a:t> BELIEVED IN ASSIMILATING NATIVE AMERICANS INTO WHAT STYLE OF CULTURE? </a:t>
            </a:r>
            <a:endParaRPr/>
          </a:p>
        </p:txBody>
      </p:sp>
      <p:sp>
        <p:nvSpPr>
          <p:cNvPr id="413" name="Google Shape;413;p4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WHAT THE GOVERNMENT PASSED THAT STARTED THE PROCESS</a:t>
            </a:r>
            <a:endParaRPr/>
          </a:p>
        </p:txBody>
      </p:sp>
      <p:sp>
        <p:nvSpPr>
          <p:cNvPr id="419" name="Google Shape;419;p4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4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WERE THE PRIMARY MODES OF MOVEMENT USED BY THE TRIBES AS THE JOURNEYED WEST? </a:t>
            </a:r>
            <a:endParaRPr/>
          </a:p>
        </p:txBody>
      </p:sp>
      <p:sp>
        <p:nvSpPr>
          <p:cNvPr id="425" name="Google Shape;425;p4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THIS U.S PRESIDENT SIGNED THE INDIAN REMOVAL ACT INTO LAW, LEADING THE </a:t>
            </a:r>
            <a:r>
              <a:rPr lang="en" sz="2700"/>
              <a:t>FORCED</a:t>
            </a:r>
            <a:r>
              <a:rPr lang="en" sz="2700"/>
              <a:t> RELOCATION OF NATIVE AMERICAN TRIBES ALONG THE TRAIL OF TEARS? </a:t>
            </a:r>
            <a:endParaRPr sz="2700"/>
          </a:p>
        </p:txBody>
      </p:sp>
      <p:sp>
        <p:nvSpPr>
          <p:cNvPr id="269" name="Google Shape;269;p1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THE FORCED RELOCATIONS OF THE TRAIL OF TEARS FOLLOWED SEVERAL ROUTES. CAN YOU NAME ONE OF THE PRIMARY ROUTES TAKEN BY THE TRIBES? </a:t>
            </a:r>
            <a:endParaRPr sz="2800"/>
          </a:p>
        </p:txBody>
      </p:sp>
      <p:sp>
        <p:nvSpPr>
          <p:cNvPr id="431" name="Google Shape;431;p4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 THERE WERE </a:t>
            </a:r>
            <a:r>
              <a:rPr lang="en"/>
              <a:t>MULTIPLE</a:t>
            </a:r>
            <a:r>
              <a:rPr lang="en"/>
              <a:t> FORMS OF TRANSPORTATION, THIS METHOD WAS THE MOST COMMON. </a:t>
            </a:r>
            <a:endParaRPr/>
          </a:p>
        </p:txBody>
      </p:sp>
      <p:sp>
        <p:nvSpPr>
          <p:cNvPr id="437" name="Google Shape;437;p4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WAY TO </a:t>
            </a:r>
            <a:r>
              <a:rPr lang="en"/>
              <a:t>EXPEDITE</a:t>
            </a:r>
            <a:r>
              <a:rPr lang="en"/>
              <a:t> THE PROCESS WAS BY BOAT. IN ORDER TO TRAVEL BY BOAT THE TRIBES </a:t>
            </a:r>
            <a:r>
              <a:rPr lang="en"/>
              <a:t>UTILIZED</a:t>
            </a:r>
            <a:r>
              <a:rPr lang="en"/>
              <a:t> WHAT TWO RIVERS? </a:t>
            </a:r>
            <a:endParaRPr/>
          </a:p>
        </p:txBody>
      </p:sp>
      <p:sp>
        <p:nvSpPr>
          <p:cNvPr id="443" name="Google Shape;443;p4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7"/>
          <p:cNvSpPr/>
          <p:nvPr/>
        </p:nvSpPr>
        <p:spPr>
          <a:xfrm>
            <a:off x="2428664" y="2024965"/>
            <a:ext cx="4286664" cy="124343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Winner!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8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4" name="Google Shape;454;p48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Presentation template by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SlidesCarnival</a:t>
            </a:r>
            <a:endParaRPr sz="2400"/>
          </a:p>
        </p:txBody>
      </p:sp>
      <p:sp>
        <p:nvSpPr>
          <p:cNvPr id="455" name="Google Shape;455;p4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9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61" name="Google Shape;461;p49"/>
          <p:cNvSpPr txBox="1"/>
          <p:nvPr>
            <p:ph idx="1" type="body"/>
          </p:nvPr>
        </p:nvSpPr>
        <p:spPr>
          <a:xfrm>
            <a:off x="1022525" y="1475824"/>
            <a:ext cx="7098900" cy="21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This presentation uses the following typographies: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Titles: Bebas Neue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Body copy: Della Respira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Download for free at: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3"/>
              </a:rPr>
              <a:t>https://www.fontsquirrel.com/fonts/bebas-neue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4"/>
              </a:rPr>
              <a:t>https://www.1001fonts.com/della-respira-font.html</a:t>
            </a:r>
            <a:br>
              <a:rPr lang="en" sz="1800"/>
            </a:br>
            <a:endParaRPr b="1" sz="1800">
              <a:solidFill>
                <a:srgbClr val="3D85C6"/>
              </a:solidFill>
            </a:endParaRPr>
          </a:p>
        </p:txBody>
      </p:sp>
      <p:sp>
        <p:nvSpPr>
          <p:cNvPr id="462" name="Google Shape;462;p49"/>
          <p:cNvSpPr txBox="1"/>
          <p:nvPr/>
        </p:nvSpPr>
        <p:spPr>
          <a:xfrm>
            <a:off x="1022525" y="3714050"/>
            <a:ext cx="70989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463" name="Google Shape;463;p4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PEOPLE WERE FORCED TO LEAVE THEIR NATIVE HOMELANDS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PEOPLE </a:t>
            </a:r>
            <a:r>
              <a:rPr lang="en"/>
              <a:t>WERE</a:t>
            </a:r>
            <a:r>
              <a:rPr lang="en"/>
              <a:t> CALLED TO EXPEDITE THE PROCESS</a:t>
            </a:r>
            <a:endParaRPr/>
          </a:p>
        </p:txBody>
      </p:sp>
      <p:sp>
        <p:nvSpPr>
          <p:cNvPr id="281" name="Google Shape;281;p1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BESIDES THE CHEROKEE, NAME ONE OTHER MAJOR NATIVE AMERICAN TRIBE THAT WAS FORCIBLY REMOVED DURING THE TRAIL OF TEARS</a:t>
            </a:r>
            <a:endParaRPr sz="3100"/>
          </a:p>
        </p:txBody>
      </p:sp>
      <p:sp>
        <p:nvSpPr>
          <p:cNvPr id="287" name="Google Shape;287;p2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MANY PEOPLE WERE FORCED TO RELOCATE DURING THIS TIME</a:t>
            </a:r>
            <a:endParaRPr/>
          </a:p>
        </p:txBody>
      </p:sp>
      <p:sp>
        <p:nvSpPr>
          <p:cNvPr id="293" name="Google Shape;293;p2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THE CHEROKEE NATION PRIMARILY RESIDED IN WHICH SOUTHEASTERN U.S. STATE BEFORE BEING FORCIBLY REMOVED DURING THE TRAIL OF TEARS? </a:t>
            </a:r>
            <a:endParaRPr sz="2900"/>
          </a:p>
        </p:txBody>
      </p:sp>
      <p:sp>
        <p:nvSpPr>
          <p:cNvPr id="299" name="Google Shape;299;p2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PLACE IS WHERE THE TRIBES MOVED TO</a:t>
            </a:r>
            <a:endParaRPr/>
          </a:p>
        </p:txBody>
      </p:sp>
      <p:sp>
        <p:nvSpPr>
          <p:cNvPr id="305" name="Google Shape;305;p2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